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6" r:id="rId1"/>
  </p:sldMasterIdLst>
  <p:notesMasterIdLst>
    <p:notesMasterId r:id="rId3"/>
  </p:notesMasterIdLst>
  <p:sldIdLst>
    <p:sldId id="268" r:id="rId2"/>
  </p:sldIdLst>
  <p:sldSz cx="365760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Lato Black" panose="020B0604020202020204" charset="0"/>
      <p:bold r:id="rId14"/>
      <p:boldItalic r:id="rId15"/>
    </p:embeddedFont>
    <p:embeddedFont>
      <p:font typeface="Verdana" panose="020B060403050404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1538" userDrawn="1">
          <p15:clr>
            <a:srgbClr val="A4A3A4"/>
          </p15:clr>
        </p15:guide>
        <p15:guide id="3" pos="4462" userDrawn="1">
          <p15:clr>
            <a:srgbClr val="A4A3A4"/>
          </p15:clr>
        </p15:guide>
        <p15:guide id="4" pos="196" userDrawn="1">
          <p15:clr>
            <a:srgbClr val="A4A3A4"/>
          </p15:clr>
        </p15:guide>
        <p15:guide id="5" pos="551" userDrawn="1">
          <p15:clr>
            <a:srgbClr val="A4A3A4"/>
          </p15:clr>
        </p15:guide>
        <p15:guide id="6" orient="horz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4A7"/>
    <a:srgbClr val="F06292"/>
    <a:srgbClr val="F8BBD0"/>
    <a:srgbClr val="263238"/>
    <a:srgbClr val="ECEFF1"/>
    <a:srgbClr val="880E4F"/>
    <a:srgbClr val="E0F2F1"/>
    <a:srgbClr val="FFF8E1"/>
    <a:srgbClr val="003062"/>
    <a:srgbClr val="219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0319" autoAdjust="0"/>
  </p:normalViewPr>
  <p:slideViewPr>
    <p:cSldViewPr snapToGrid="0" showGuides="1">
      <p:cViewPr varScale="1">
        <p:scale>
          <a:sx n="18" d="100"/>
          <a:sy n="18" d="100"/>
        </p:scale>
        <p:origin x="2274" y="120"/>
      </p:cViewPr>
      <p:guideLst>
        <p:guide pos="11538"/>
        <p:guide pos="4462"/>
        <p:guide pos="196"/>
        <p:guide pos="551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14500" y="1143000"/>
            <a:ext cx="34290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r-code-generator.com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714500" y="1143000"/>
            <a:ext cx="34290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Generate QR codes: 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  <a:hlinkClick r:id="rId3"/>
              </a:rPr>
              <a:t>https://www.qrcode-monkey.com/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16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5387342"/>
            <a:ext cx="31089600" cy="1146048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7289783"/>
            <a:ext cx="27432000" cy="794765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03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808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752600"/>
            <a:ext cx="788670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752600"/>
            <a:ext cx="2320290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476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414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8206749"/>
            <a:ext cx="31546800" cy="1369313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22029429"/>
            <a:ext cx="31546800" cy="720089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14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8763001"/>
            <a:ext cx="1554480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8763001"/>
            <a:ext cx="1554480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90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752609"/>
            <a:ext cx="3154680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8069582"/>
            <a:ext cx="15473360" cy="395477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2024360"/>
            <a:ext cx="15473360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8069582"/>
            <a:ext cx="15549564" cy="395477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2024360"/>
            <a:ext cx="15549564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95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39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46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2194560"/>
            <a:ext cx="11796712" cy="768096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4739647"/>
            <a:ext cx="18516600" cy="233934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9875521"/>
            <a:ext cx="11796712" cy="1829562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6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2194560"/>
            <a:ext cx="11796712" cy="768096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4739647"/>
            <a:ext cx="18516600" cy="233934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9875521"/>
            <a:ext cx="11796712" cy="1829562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3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752609"/>
            <a:ext cx="3154680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8763001"/>
            <a:ext cx="3154680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30510487"/>
            <a:ext cx="822960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30510487"/>
            <a:ext cx="1234440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30510487"/>
            <a:ext cx="822960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13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64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28307204" y="0"/>
            <a:ext cx="8268796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76088" y="9605427"/>
            <a:ext cx="15765813" cy="12484959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90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Main finding goes here</a:t>
            </a:r>
            <a:r>
              <a:rPr lang="en-US" sz="90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, translated into </a:t>
            </a:r>
            <a:r>
              <a:rPr lang="en-US" sz="90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plain English</a:t>
            </a:r>
            <a:r>
              <a:rPr lang="en-US" sz="90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US" sz="90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Emphasize</a:t>
            </a:r>
            <a:r>
              <a:rPr lang="en-US" sz="90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important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25665" y="0"/>
            <a:ext cx="10911331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328070" y="5251335"/>
            <a:ext cx="10583262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INTRODUCTION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244B05-C5D7-4580-8933-5B2F47EB56B0}"/>
              </a:ext>
            </a:extLst>
          </p:cNvPr>
          <p:cNvSpPr txBox="1"/>
          <p:nvPr/>
        </p:nvSpPr>
        <p:spPr>
          <a:xfrm>
            <a:off x="372796" y="737870"/>
            <a:ext cx="914884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i="1" dirty="0">
                <a:latin typeface="Lato" panose="020F0502020204030203" pitchFamily="34" charset="0"/>
                <a:cs typeface="Lato" panose="020F0502020204030203" pitchFamily="34" charset="0"/>
              </a:rPr>
              <a:t>Title:</a:t>
            </a:r>
            <a:endParaRPr lang="en-US" sz="50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9E57F-C64F-4827-8C49-BB9DBDC073C7}"/>
              </a:ext>
            </a:extLst>
          </p:cNvPr>
          <p:cNvSpPr txBox="1"/>
          <p:nvPr/>
        </p:nvSpPr>
        <p:spPr>
          <a:xfrm>
            <a:off x="379023" y="2045680"/>
            <a:ext cx="10210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highlight>
                  <a:srgbClr val="FFD54F"/>
                </a:highlight>
                <a:latin typeface="Lato" panose="020F0502020204030203" pitchFamily="34" charset="0"/>
                <a:cs typeface="Lato" panose="020F0502020204030203" pitchFamily="34" charset="0"/>
              </a:rPr>
              <a:t>Leeroy </a:t>
            </a:r>
            <a:r>
              <a:rPr lang="en-US" sz="4000" dirty="0">
                <a:latin typeface="Lato" panose="020F0502020204030203" pitchFamily="34" charset="0"/>
                <a:cs typeface="Lato" panose="020F0502020204030203" pitchFamily="34" charset="0"/>
              </a:rPr>
              <a:t>Jenkins, author2, </a:t>
            </a:r>
            <a:br>
              <a:rPr lang="en-US" sz="4000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4000" dirty="0">
                <a:latin typeface="Lato" panose="020F0502020204030203" pitchFamily="34" charset="0"/>
                <a:cs typeface="Lato" panose="020F0502020204030203" pitchFamily="34" charset="0"/>
              </a:rPr>
              <a:t>author3, author4</a:t>
            </a:r>
            <a:endParaRPr lang="en-US" sz="4000" b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28735747" y="1947151"/>
            <a:ext cx="754690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3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3000" b="1" dirty="0">
                <a:latin typeface="Lato" panose="020F0502020204030203" pitchFamily="34" charset="0"/>
                <a:cs typeface="Arial" panose="020B0604020202020204" pitchFamily="34" charset="0"/>
              </a:rPr>
              <a:t>Delete this and replace it with your…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Extra Graphs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Extra Correlation tables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Extra Figures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Extra nuance that you’re worried about leaving out.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b="1" dirty="0">
                <a:latin typeface="Lato" panose="020F0502020204030203" pitchFamily="34" charset="0"/>
                <a:cs typeface="Arial" panose="020B0604020202020204" pitchFamily="34" charset="0"/>
              </a:rPr>
              <a:t>Keep it messy!</a:t>
            </a: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 This section is just for you.</a:t>
            </a: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8948056" y="23295929"/>
            <a:ext cx="1071985" cy="1854244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0629019" y="23394860"/>
            <a:ext cx="6889571" cy="1569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799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799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799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799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download</a:t>
            </a:r>
            <a:r>
              <a:rPr lang="en-US" sz="4799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the</a:t>
            </a:r>
            <a:r>
              <a:rPr lang="en-US" sz="4799" b="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4799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full paper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254699" y="21833300"/>
            <a:ext cx="4790655" cy="47147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7454526" y="24302221"/>
            <a:ext cx="139781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Graphic 25">
            <a:extLst>
              <a:ext uri="{FF2B5EF4-FFF2-40B4-BE49-F238E27FC236}">
                <a16:creationId xmlns:a16="http://schemas.microsoft.com/office/drawing/2014/main" id="{3F6FAB3B-B12A-4813-B623-754F8AAB00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21258" y="22036552"/>
            <a:ext cx="4391849" cy="43918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4FB61B-865D-4A19-9184-CB1115FA78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7566" y="30345598"/>
            <a:ext cx="3861125" cy="15301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4FFD25-DB40-42E1-AEE5-89595410A3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029" y="30195444"/>
            <a:ext cx="4790655" cy="183045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32E8A31-0E6E-4A84-99D2-B8904C9FDC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0574" y="30430267"/>
            <a:ext cx="5739081" cy="1360813"/>
          </a:xfrm>
          <a:prstGeom prst="rect">
            <a:avLst/>
          </a:prstGeom>
        </p:spPr>
      </p:pic>
      <p:sp>
        <p:nvSpPr>
          <p:cNvPr id="27" name="Line 24">
            <a:extLst>
              <a:ext uri="{FF2B5EF4-FFF2-40B4-BE49-F238E27FC236}">
                <a16:creationId xmlns:a16="http://schemas.microsoft.com/office/drawing/2014/main" id="{07C7E4AD-A8BF-4A58-B145-B35AD891F69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2796" y="1786943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28" name="Line 24">
            <a:extLst>
              <a:ext uri="{FF2B5EF4-FFF2-40B4-BE49-F238E27FC236}">
                <a16:creationId xmlns:a16="http://schemas.microsoft.com/office/drawing/2014/main" id="{1A088D66-6D24-43C6-A3F0-27B1AEACFD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2796" y="6045293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7EAA5E-0249-4B14-A131-3640FA5478F7}"/>
              </a:ext>
            </a:extLst>
          </p:cNvPr>
          <p:cNvSpPr txBox="1"/>
          <p:nvPr/>
        </p:nvSpPr>
        <p:spPr>
          <a:xfrm>
            <a:off x="372798" y="6406424"/>
            <a:ext cx="10216544" cy="2251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Just give context for the gap you’re filling</a:t>
            </a:r>
          </a:p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You’re not going to get yelled at if you don’t cite the 5 papers from 1937 that defined this construct. They’ll download your paper if they want that.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B9D25D-D6F2-403D-B7B0-479C09FBB134}"/>
              </a:ext>
            </a:extLst>
          </p:cNvPr>
          <p:cNvSpPr txBox="1"/>
          <p:nvPr/>
        </p:nvSpPr>
        <p:spPr>
          <a:xfrm>
            <a:off x="372799" y="13283792"/>
            <a:ext cx="10216544" cy="1697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09" indent="-742909">
              <a:lnSpc>
                <a:spcPct val="120000"/>
              </a:lnSpc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N = ###, </a:t>
            </a:r>
          </a:p>
          <a:p>
            <a:pPr marL="742909" indent="-742909">
              <a:lnSpc>
                <a:spcPct val="120000"/>
              </a:lnSpc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Collected this</a:t>
            </a:r>
          </a:p>
          <a:p>
            <a:pPr marL="742909" indent="-742909">
              <a:lnSpc>
                <a:spcPct val="120000"/>
              </a:lnSpc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Tested with X statistical test</a:t>
            </a:r>
            <a:endParaRPr lang="en-US" sz="3000" b="1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CE95E1-FA57-4BE7-9E32-A27891157F4B}"/>
              </a:ext>
            </a:extLst>
          </p:cNvPr>
          <p:cNvSpPr txBox="1"/>
          <p:nvPr/>
        </p:nvSpPr>
        <p:spPr>
          <a:xfrm>
            <a:off x="28656296" y="902709"/>
            <a:ext cx="7546908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39" name="Line 24">
            <a:extLst>
              <a:ext uri="{FF2B5EF4-FFF2-40B4-BE49-F238E27FC236}">
                <a16:creationId xmlns:a16="http://schemas.microsoft.com/office/drawing/2014/main" id="{727075CF-04C3-4581-9EE3-54BE3C9FBBF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656296" y="1786943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0B0723-1564-4A78-B3D3-7BC67604CC96}"/>
              </a:ext>
            </a:extLst>
          </p:cNvPr>
          <p:cNvSpPr txBox="1"/>
          <p:nvPr/>
        </p:nvSpPr>
        <p:spPr>
          <a:xfrm>
            <a:off x="372799" y="18658543"/>
            <a:ext cx="10216544" cy="1143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Graph or table with essential results only.</a:t>
            </a:r>
          </a:p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All the other correlations in the ammo bar.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B4E2454-EA73-4757-A1C3-65954F647726}"/>
              </a:ext>
            </a:extLst>
          </p:cNvPr>
          <p:cNvSpPr txBox="1"/>
          <p:nvPr/>
        </p:nvSpPr>
        <p:spPr>
          <a:xfrm>
            <a:off x="372796" y="21805158"/>
            <a:ext cx="13296898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4" name="Line 24">
            <a:extLst>
              <a:ext uri="{FF2B5EF4-FFF2-40B4-BE49-F238E27FC236}">
                <a16:creationId xmlns:a16="http://schemas.microsoft.com/office/drawing/2014/main" id="{9A000EB7-2A80-4CFE-BBD8-ED3C8D15232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2796" y="22609403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18886BB-D911-4B6B-9DB3-51D0507444FA}"/>
              </a:ext>
            </a:extLst>
          </p:cNvPr>
          <p:cNvSpPr txBox="1"/>
          <p:nvPr/>
        </p:nvSpPr>
        <p:spPr>
          <a:xfrm>
            <a:off x="372800" y="22970534"/>
            <a:ext cx="10216543" cy="1697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“If this result actually generalized and I didn’t have to humbly disclaim the possibility of a thousand confounds and limitations, it would imply that….”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837BAE-718D-4ACD-BDC2-A502A3AD915D}"/>
              </a:ext>
            </a:extLst>
          </p:cNvPr>
          <p:cNvSpPr txBox="1"/>
          <p:nvPr/>
        </p:nvSpPr>
        <p:spPr>
          <a:xfrm>
            <a:off x="28656298" y="15148862"/>
            <a:ext cx="8849405" cy="4678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FUTURE DIRECTIONS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53" name="Line 24">
            <a:extLst>
              <a:ext uri="{FF2B5EF4-FFF2-40B4-BE49-F238E27FC236}">
                <a16:creationId xmlns:a16="http://schemas.microsoft.com/office/drawing/2014/main" id="{61DD382E-39F6-4B50-97BC-967B8E3F166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735746" y="15966269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4E7DD1-5E55-40C0-804C-DF0F1470DA9E}"/>
              </a:ext>
            </a:extLst>
          </p:cNvPr>
          <p:cNvSpPr txBox="1"/>
          <p:nvPr/>
        </p:nvSpPr>
        <p:spPr>
          <a:xfrm>
            <a:off x="28735748" y="16327400"/>
            <a:ext cx="7546909" cy="2251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“If this result actually generalized and I didn’t have to humbly disclaim the possibility of a thousand confounds and limitations, it would imply that….”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AC774C2-AC32-437E-B1FE-ED63C387A362}"/>
              </a:ext>
            </a:extLst>
          </p:cNvPr>
          <p:cNvSpPr txBox="1"/>
          <p:nvPr/>
        </p:nvSpPr>
        <p:spPr>
          <a:xfrm>
            <a:off x="28656298" y="25923669"/>
            <a:ext cx="8849405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ACKNOWLEDGEMENTS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56" name="Line 24">
            <a:extLst>
              <a:ext uri="{FF2B5EF4-FFF2-40B4-BE49-F238E27FC236}">
                <a16:creationId xmlns:a16="http://schemas.microsoft.com/office/drawing/2014/main" id="{DD6F4D6F-8A09-4914-B341-8923D3F47AA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735746" y="26739584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E8E9D5E-03B5-4559-8D48-4CCCDE5D4DEA}"/>
              </a:ext>
            </a:extLst>
          </p:cNvPr>
          <p:cNvSpPr txBox="1"/>
          <p:nvPr/>
        </p:nvSpPr>
        <p:spPr>
          <a:xfrm>
            <a:off x="372800" y="17470697"/>
            <a:ext cx="10538535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37" name="Line 24">
            <a:extLst>
              <a:ext uri="{FF2B5EF4-FFF2-40B4-BE49-F238E27FC236}">
                <a16:creationId xmlns:a16="http://schemas.microsoft.com/office/drawing/2014/main" id="{ECE4E08D-3B17-4289-B6AB-F52995AEB78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2796" y="18274942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E0EF53C-0EC4-4D4C-92DC-E2C07E2A7F84}"/>
              </a:ext>
            </a:extLst>
          </p:cNvPr>
          <p:cNvSpPr txBox="1"/>
          <p:nvPr/>
        </p:nvSpPr>
        <p:spPr>
          <a:xfrm>
            <a:off x="375996" y="12170438"/>
            <a:ext cx="10538535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2" name="Line 24">
            <a:extLst>
              <a:ext uri="{FF2B5EF4-FFF2-40B4-BE49-F238E27FC236}">
                <a16:creationId xmlns:a16="http://schemas.microsoft.com/office/drawing/2014/main" id="{87A2E8E9-F51B-4DAD-BEE7-359BC7A6AF3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5992" y="12974683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385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5227</TotalTime>
  <Words>334</Words>
  <Application>Microsoft Office PowerPoint</Application>
  <PresentationFormat>Custom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 Light</vt:lpstr>
      <vt:lpstr>Calibri</vt:lpstr>
      <vt:lpstr>Verdana</vt:lpstr>
      <vt:lpstr>Lato</vt:lpstr>
      <vt:lpstr>Lato Black</vt:lpstr>
      <vt:lpstr>Arial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Jason Tzu Chieh Kai</cp:lastModifiedBy>
  <cp:revision>173</cp:revision>
  <dcterms:created xsi:type="dcterms:W3CDTF">2018-09-16T19:13:41Z</dcterms:created>
  <dcterms:modified xsi:type="dcterms:W3CDTF">2019-04-15T15:50:52Z</dcterms:modified>
</cp:coreProperties>
</file>

<file path=docProps/thumbnail.jpeg>
</file>